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145" autoAdjust="0"/>
  </p:normalViewPr>
  <p:slideViewPr>
    <p:cSldViewPr snapToGrid="0">
      <p:cViewPr varScale="1">
        <p:scale>
          <a:sx n="79" d="100"/>
          <a:sy n="79" d="100"/>
        </p:scale>
        <p:origin x="82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1430222-3CF0-4B02-8838-D923EE00DA6A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900018AF-A578-4E4B-A2B6-F86420431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574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30222-3CF0-4B02-8838-D923EE00DA6A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018AF-A578-4E4B-A2B6-F86420431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56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1430222-3CF0-4B02-8838-D923EE00DA6A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00018AF-A578-4E4B-A2B6-F86420431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1819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1430222-3CF0-4B02-8838-D923EE00DA6A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00018AF-A578-4E4B-A2B6-F86420431EF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041645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1430222-3CF0-4B02-8838-D923EE00DA6A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00018AF-A578-4E4B-A2B6-F86420431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7406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30222-3CF0-4B02-8838-D923EE00DA6A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018AF-A578-4E4B-A2B6-F86420431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720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30222-3CF0-4B02-8838-D923EE00DA6A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018AF-A578-4E4B-A2B6-F86420431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9891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30222-3CF0-4B02-8838-D923EE00DA6A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018AF-A578-4E4B-A2B6-F86420431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690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1430222-3CF0-4B02-8838-D923EE00DA6A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00018AF-A578-4E4B-A2B6-F86420431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008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30222-3CF0-4B02-8838-D923EE00DA6A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018AF-A578-4E4B-A2B6-F86420431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442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1430222-3CF0-4B02-8838-D923EE00DA6A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00018AF-A578-4E4B-A2B6-F86420431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767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30222-3CF0-4B02-8838-D923EE00DA6A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018AF-A578-4E4B-A2B6-F86420431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466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30222-3CF0-4B02-8838-D923EE00DA6A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018AF-A578-4E4B-A2B6-F86420431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66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30222-3CF0-4B02-8838-D923EE00DA6A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018AF-A578-4E4B-A2B6-F86420431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429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30222-3CF0-4B02-8838-D923EE00DA6A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018AF-A578-4E4B-A2B6-F86420431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298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30222-3CF0-4B02-8838-D923EE00DA6A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018AF-A578-4E4B-A2B6-F86420431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601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30222-3CF0-4B02-8838-D923EE00DA6A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018AF-A578-4E4B-A2B6-F86420431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862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30222-3CF0-4B02-8838-D923EE00DA6A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018AF-A578-4E4B-A2B6-F86420431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0588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906A2-068A-4034-8141-A13EF9EBF5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Database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84897E-C139-4B04-906F-B528B27106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Student Database Management system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733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B0675-37B8-4B00-8A90-AA763D879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QUERY, ADD, REMOVE, INSERT &amp; MODIFY DATA </a:t>
            </a:r>
            <a:br>
              <a:rPr lang="en-US" b="1" dirty="0"/>
            </a:br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39A97B4-7253-4C0F-A3A2-F5E69B1BE8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953293"/>
            <a:ext cx="10110588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 INSERT INTO TERM_REC VALUES(1, TO_DATE('01-JAN-01') , TO_DATE('31-MAY-01'),17,45,438); 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946CC7-C31A-471C-BC22-27DEBC07D2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85" t="17797" r="23885" b="24279"/>
          <a:stretch/>
        </p:blipFill>
        <p:spPr>
          <a:xfrm>
            <a:off x="2136710" y="2695385"/>
            <a:ext cx="5673012" cy="333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02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05DD6-41B4-43A4-95A3-CFE33494D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2FC44-D1BA-442B-A455-F0D843791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Select Statement to find people with student id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dirty="0"/>
              <a:t>SQL&gt;  select </a:t>
            </a:r>
            <a:r>
              <a:rPr lang="en-US" dirty="0" err="1"/>
              <a:t>sname</a:t>
            </a:r>
            <a:r>
              <a:rPr lang="en-US" dirty="0"/>
              <a:t> from student where </a:t>
            </a:r>
            <a:r>
              <a:rPr lang="en-US" dirty="0" err="1"/>
              <a:t>sid</a:t>
            </a:r>
            <a:r>
              <a:rPr lang="en-US" dirty="0"/>
              <a:t>=31;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 algn="ctr">
              <a:buNone/>
            </a:pPr>
            <a:r>
              <a:rPr lang="en-US" dirty="0"/>
              <a:t>SNAME</a:t>
            </a:r>
          </a:p>
          <a:p>
            <a:pPr marL="0" indent="0" algn="ctr">
              <a:buNone/>
            </a:pPr>
            <a:r>
              <a:rPr lang="en-US" dirty="0"/>
              <a:t>-------------------------</a:t>
            </a:r>
          </a:p>
          <a:p>
            <a:pPr marL="0" indent="0" algn="ctr">
              <a:buNone/>
            </a:pPr>
            <a:r>
              <a:rPr lang="en-US" dirty="0" err="1"/>
              <a:t>Mohesh</a:t>
            </a:r>
            <a:r>
              <a:rPr lang="en-US" dirty="0"/>
              <a:t> Mia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755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BAEB6-A440-4A7E-AC55-6BD51EFA6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Find the class with the most students.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7E21D-338F-464D-A3DF-1FE062846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8160" y="1097837"/>
            <a:ext cx="6057122" cy="198126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SELECT </a:t>
            </a:r>
            <a:r>
              <a:rPr lang="en-US" dirty="0" err="1"/>
              <a:t>class.cname,COUNT</a:t>
            </a:r>
            <a:r>
              <a:rPr lang="en-US" dirty="0"/>
              <a:t>(</a:t>
            </a:r>
            <a:r>
              <a:rPr lang="en-US" dirty="0" err="1"/>
              <a:t>student.sid</a:t>
            </a:r>
            <a:r>
              <a:rPr lang="en-US" dirty="0"/>
              <a:t>) as students</a:t>
            </a:r>
          </a:p>
          <a:p>
            <a:pPr marL="0" indent="0">
              <a:buNone/>
            </a:pPr>
            <a:r>
              <a:rPr lang="en-US" dirty="0"/>
              <a:t>FROM TERM_REC JOIN class ON </a:t>
            </a:r>
            <a:r>
              <a:rPr lang="en-US" dirty="0" err="1"/>
              <a:t>class.cid</a:t>
            </a:r>
            <a:r>
              <a:rPr lang="en-US" dirty="0"/>
              <a:t> = </a:t>
            </a:r>
            <a:r>
              <a:rPr lang="en-US" dirty="0" err="1"/>
              <a:t>TERM_REC.cid</a:t>
            </a:r>
            <a:r>
              <a:rPr lang="en-US" dirty="0"/>
              <a:t> JOIN student ON </a:t>
            </a:r>
            <a:r>
              <a:rPr lang="en-US" dirty="0" err="1"/>
              <a:t>student.sid</a:t>
            </a:r>
            <a:r>
              <a:rPr lang="en-US" dirty="0"/>
              <a:t>=</a:t>
            </a:r>
            <a:r>
              <a:rPr lang="en-US" dirty="0" err="1"/>
              <a:t>TERM_REC.sid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GROUP BY </a:t>
            </a:r>
            <a:r>
              <a:rPr lang="en-US" dirty="0" err="1"/>
              <a:t>class.cname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ORDER BY students desc;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99CDC-8EAF-4E81-BE68-E56A088B9B86}"/>
              </a:ext>
            </a:extLst>
          </p:cNvPr>
          <p:cNvPicPr/>
          <p:nvPr/>
        </p:nvPicPr>
        <p:blipFill rotWithShape="1">
          <a:blip r:embed="rId2"/>
          <a:srcRect l="-1" t="-1" r="52680" b="43917"/>
          <a:stretch/>
        </p:blipFill>
        <p:spPr bwMode="auto">
          <a:xfrm>
            <a:off x="6096000" y="1491666"/>
            <a:ext cx="5561045" cy="50012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13753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427C0-9673-408F-8A1C-11794D6E1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List the total number of students in every class.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945C3-89E0-4F62-9734-529070042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2053" cy="216787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SELECT </a:t>
            </a:r>
            <a:r>
              <a:rPr lang="en-US" dirty="0" err="1"/>
              <a:t>class.cname,COUNT</a:t>
            </a:r>
            <a:r>
              <a:rPr lang="en-US" dirty="0"/>
              <a:t>(</a:t>
            </a:r>
            <a:r>
              <a:rPr lang="en-US" dirty="0" err="1"/>
              <a:t>student.sid</a:t>
            </a:r>
            <a:r>
              <a:rPr lang="en-US" dirty="0"/>
              <a:t>) as </a:t>
            </a:r>
            <a:r>
              <a:rPr lang="en-US" dirty="0" err="1"/>
              <a:t>total_of_students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FROM TERM_REC</a:t>
            </a:r>
          </a:p>
          <a:p>
            <a:pPr marL="0" indent="0">
              <a:buNone/>
            </a:pPr>
            <a:r>
              <a:rPr lang="en-US" dirty="0"/>
              <a:t>JOIN class ON </a:t>
            </a:r>
            <a:r>
              <a:rPr lang="en-US" dirty="0" err="1"/>
              <a:t>TERM_REC.cid</a:t>
            </a:r>
            <a:r>
              <a:rPr lang="en-US" dirty="0"/>
              <a:t>=</a:t>
            </a:r>
            <a:r>
              <a:rPr lang="en-US" dirty="0" err="1"/>
              <a:t>class.cid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JOIN student ON </a:t>
            </a:r>
            <a:r>
              <a:rPr lang="en-US" dirty="0" err="1"/>
              <a:t>TERM_REC.sid</a:t>
            </a:r>
            <a:r>
              <a:rPr lang="en-US" dirty="0"/>
              <a:t>=</a:t>
            </a:r>
            <a:r>
              <a:rPr lang="en-US" dirty="0" err="1"/>
              <a:t>student.sid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GROUP BY </a:t>
            </a:r>
            <a:r>
              <a:rPr lang="en-US" dirty="0" err="1"/>
              <a:t>class.cname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ORDER BY </a:t>
            </a:r>
            <a:r>
              <a:rPr lang="en-US" dirty="0" err="1"/>
              <a:t>total_of_students</a:t>
            </a:r>
            <a:r>
              <a:rPr lang="en-US" dirty="0"/>
              <a:t>;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0DF083-B21B-4045-B062-D7F5E2C890BE}"/>
              </a:ext>
            </a:extLst>
          </p:cNvPr>
          <p:cNvPicPr/>
          <p:nvPr/>
        </p:nvPicPr>
        <p:blipFill rotWithShape="1">
          <a:blip r:embed="rId2"/>
          <a:srcRect l="-99" t="16305" r="60745" b="19343"/>
          <a:stretch/>
        </p:blipFill>
        <p:spPr bwMode="auto">
          <a:xfrm>
            <a:off x="6441232" y="1511215"/>
            <a:ext cx="5117997" cy="47309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78089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14FD5-872D-4FF4-8434-C3C988316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Procedures: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6A98C-ADF5-4B6E-9214-006495F17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066453" cy="466725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MY" dirty="0"/>
              <a:t>A PROCEDURE TO REGISTER A GUARDIAN THE DATABASE:</a:t>
            </a:r>
          </a:p>
          <a:p>
            <a:pPr lvl="0"/>
            <a:r>
              <a:rPr lang="en-MY" dirty="0"/>
              <a:t>CREATE OR REPLACE PROCEDURE </a:t>
            </a:r>
            <a:r>
              <a:rPr lang="en-MY" dirty="0" err="1"/>
              <a:t>Addnewguardian</a:t>
            </a:r>
            <a:endParaRPr lang="en-US" dirty="0"/>
          </a:p>
          <a:p>
            <a:pPr lvl="0"/>
            <a:r>
              <a:rPr lang="en-MY" dirty="0"/>
              <a:t>(</a:t>
            </a:r>
            <a:r>
              <a:rPr lang="en-MY" dirty="0" err="1"/>
              <a:t>g_id</a:t>
            </a:r>
            <a:r>
              <a:rPr lang="en-MY" dirty="0"/>
              <a:t> </a:t>
            </a:r>
            <a:r>
              <a:rPr lang="en-MY" dirty="0" err="1"/>
              <a:t>guardian.gid%TYPE</a:t>
            </a:r>
            <a:r>
              <a:rPr lang="en-MY" dirty="0"/>
              <a:t>,</a:t>
            </a:r>
            <a:endParaRPr lang="en-US" dirty="0"/>
          </a:p>
          <a:p>
            <a:pPr lvl="0"/>
            <a:r>
              <a:rPr lang="en-MY" dirty="0" err="1"/>
              <a:t>g_name</a:t>
            </a:r>
            <a:r>
              <a:rPr lang="en-MY" dirty="0"/>
              <a:t> </a:t>
            </a:r>
            <a:r>
              <a:rPr lang="en-MY" dirty="0" err="1"/>
              <a:t>guardian.gname%TYPE</a:t>
            </a:r>
            <a:r>
              <a:rPr lang="en-MY" dirty="0"/>
              <a:t>,</a:t>
            </a:r>
            <a:endParaRPr lang="en-US" dirty="0"/>
          </a:p>
          <a:p>
            <a:pPr lvl="0"/>
            <a:r>
              <a:rPr lang="en-MY" dirty="0" err="1"/>
              <a:t>g_adddress</a:t>
            </a:r>
            <a:r>
              <a:rPr lang="en-MY" dirty="0"/>
              <a:t> </a:t>
            </a:r>
            <a:r>
              <a:rPr lang="en-MY" dirty="0" err="1"/>
              <a:t>guardian.gaddress%TYPE</a:t>
            </a:r>
            <a:r>
              <a:rPr lang="en-MY" dirty="0"/>
              <a:t>,</a:t>
            </a:r>
            <a:endParaRPr lang="en-US" dirty="0"/>
          </a:p>
          <a:p>
            <a:pPr lvl="0"/>
            <a:r>
              <a:rPr lang="en-MY" dirty="0" err="1"/>
              <a:t>g_occupation</a:t>
            </a:r>
            <a:r>
              <a:rPr lang="en-MY" dirty="0"/>
              <a:t> guardian. </a:t>
            </a:r>
            <a:r>
              <a:rPr lang="en-MY" dirty="0" err="1"/>
              <a:t>gOccupation</a:t>
            </a:r>
            <a:r>
              <a:rPr lang="en-MY" dirty="0"/>
              <a:t> %TYPE,</a:t>
            </a:r>
            <a:endParaRPr lang="en-US" dirty="0"/>
          </a:p>
          <a:p>
            <a:pPr lvl="0"/>
            <a:r>
              <a:rPr lang="en-MY" dirty="0" err="1"/>
              <a:t>g_phone</a:t>
            </a:r>
            <a:r>
              <a:rPr lang="en-MY" dirty="0"/>
              <a:t> guardian. </a:t>
            </a:r>
            <a:r>
              <a:rPr lang="en-MY" dirty="0" err="1"/>
              <a:t>gphone</a:t>
            </a:r>
            <a:r>
              <a:rPr lang="en-MY" dirty="0"/>
              <a:t> %TYPE)</a:t>
            </a:r>
            <a:endParaRPr lang="en-US" dirty="0"/>
          </a:p>
          <a:p>
            <a:pPr lvl="0"/>
            <a:r>
              <a:rPr lang="en-MY" dirty="0"/>
              <a:t>AS</a:t>
            </a:r>
            <a:endParaRPr lang="en-US" dirty="0"/>
          </a:p>
          <a:p>
            <a:pPr lvl="0"/>
            <a:r>
              <a:rPr lang="en-MY" dirty="0"/>
              <a:t>BEGIN</a:t>
            </a:r>
            <a:endParaRPr lang="en-US" dirty="0"/>
          </a:p>
          <a:p>
            <a:pPr lvl="0"/>
            <a:r>
              <a:rPr lang="en-MY" dirty="0"/>
              <a:t>INSERT INTO guardian (</a:t>
            </a:r>
            <a:r>
              <a:rPr lang="en-MY" dirty="0" err="1"/>
              <a:t>gid</a:t>
            </a:r>
            <a:r>
              <a:rPr lang="en-MY" dirty="0"/>
              <a:t>, </a:t>
            </a:r>
            <a:r>
              <a:rPr lang="en-MY" dirty="0" err="1"/>
              <a:t>gname</a:t>
            </a:r>
            <a:r>
              <a:rPr lang="en-MY" dirty="0"/>
              <a:t>, </a:t>
            </a:r>
            <a:r>
              <a:rPr lang="en-MY" dirty="0" err="1"/>
              <a:t>gaddress</a:t>
            </a:r>
            <a:r>
              <a:rPr lang="en-MY" dirty="0"/>
              <a:t>, </a:t>
            </a:r>
            <a:r>
              <a:rPr lang="en-MY" dirty="0" err="1"/>
              <a:t>gOccupation</a:t>
            </a:r>
            <a:r>
              <a:rPr lang="en-MY" dirty="0"/>
              <a:t>, </a:t>
            </a:r>
            <a:r>
              <a:rPr lang="en-MY" dirty="0" err="1"/>
              <a:t>gphone</a:t>
            </a:r>
            <a:r>
              <a:rPr lang="en-MY" dirty="0"/>
              <a:t>)</a:t>
            </a:r>
            <a:endParaRPr lang="en-US" dirty="0"/>
          </a:p>
          <a:p>
            <a:pPr lvl="0"/>
            <a:r>
              <a:rPr lang="en-MY" dirty="0"/>
              <a:t>VALUES (</a:t>
            </a:r>
            <a:r>
              <a:rPr lang="en-MY" dirty="0" err="1"/>
              <a:t>g_id</a:t>
            </a:r>
            <a:r>
              <a:rPr lang="en-MY" dirty="0"/>
              <a:t>, </a:t>
            </a:r>
            <a:r>
              <a:rPr lang="en-MY" dirty="0" err="1"/>
              <a:t>g_name</a:t>
            </a:r>
            <a:r>
              <a:rPr lang="en-MY" dirty="0"/>
              <a:t>, </a:t>
            </a:r>
            <a:r>
              <a:rPr lang="en-MY" dirty="0" err="1"/>
              <a:t>g_adddress</a:t>
            </a:r>
            <a:r>
              <a:rPr lang="en-MY" dirty="0"/>
              <a:t>, </a:t>
            </a:r>
            <a:r>
              <a:rPr lang="en-MY" dirty="0" err="1"/>
              <a:t>g_occupation</a:t>
            </a:r>
            <a:r>
              <a:rPr lang="en-MY" dirty="0"/>
              <a:t>, </a:t>
            </a:r>
            <a:r>
              <a:rPr lang="en-MY" dirty="0" err="1"/>
              <a:t>g_phone</a:t>
            </a:r>
            <a:r>
              <a:rPr lang="en-MY" dirty="0"/>
              <a:t>);</a:t>
            </a:r>
            <a:endParaRPr lang="en-US" dirty="0"/>
          </a:p>
          <a:p>
            <a:pPr lvl="0"/>
            <a:r>
              <a:rPr lang="en-MY" dirty="0"/>
              <a:t>END </a:t>
            </a:r>
            <a:r>
              <a:rPr lang="en-MY" dirty="0" err="1"/>
              <a:t>Addnewguardian</a:t>
            </a:r>
            <a:r>
              <a:rPr lang="en-MY" dirty="0"/>
              <a:t>;</a:t>
            </a:r>
            <a:endParaRPr lang="en-US" dirty="0"/>
          </a:p>
          <a:p>
            <a:pPr lvl="0"/>
            <a:r>
              <a:rPr lang="en-MY" dirty="0"/>
              <a:t>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C07C1F4-4F93-4138-AB61-05FC7EBA8634}"/>
              </a:ext>
            </a:extLst>
          </p:cNvPr>
          <p:cNvSpPr txBox="1">
            <a:spLocks/>
          </p:cNvSpPr>
          <p:nvPr/>
        </p:nvSpPr>
        <p:spPr>
          <a:xfrm>
            <a:off x="6969968" y="1690688"/>
            <a:ext cx="4477138" cy="458881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ANONYMOUS BLOCK TO REGISTER GUARDIAN :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ACCEPT </a:t>
            </a:r>
            <a:r>
              <a:rPr lang="en-US" dirty="0" err="1"/>
              <a:t>g_id</a:t>
            </a:r>
            <a:r>
              <a:rPr lang="en-US" dirty="0"/>
              <a:t> PROMPT 'Enter the guardian ID: '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ACCEPT </a:t>
            </a:r>
            <a:r>
              <a:rPr lang="en-US" dirty="0" err="1"/>
              <a:t>g_name</a:t>
            </a:r>
            <a:r>
              <a:rPr lang="en-US" dirty="0"/>
              <a:t> PROMPT 'Enter the guardian name: '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ACCEPT </a:t>
            </a:r>
            <a:r>
              <a:rPr lang="en-US" dirty="0" err="1"/>
              <a:t>g_adddress</a:t>
            </a:r>
            <a:r>
              <a:rPr lang="en-US" dirty="0"/>
              <a:t> PROMPT 'Enter the guardian address: '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ACCEPT </a:t>
            </a:r>
            <a:r>
              <a:rPr lang="en-US" dirty="0" err="1"/>
              <a:t>g_occupation</a:t>
            </a:r>
            <a:r>
              <a:rPr lang="en-US" dirty="0"/>
              <a:t> PROMPT 'Enter the guardian occupation: '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ACCEPT </a:t>
            </a:r>
            <a:r>
              <a:rPr lang="en-US" dirty="0" err="1"/>
              <a:t>g_phone</a:t>
            </a:r>
            <a:r>
              <a:rPr lang="en-US" dirty="0"/>
              <a:t> PROMPT 'Enter the guardian phone number: '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 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BEGIN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Addnewguardian</a:t>
            </a:r>
            <a:r>
              <a:rPr lang="en-US" dirty="0"/>
              <a:t>('&amp;</a:t>
            </a:r>
            <a:r>
              <a:rPr lang="en-US" dirty="0" err="1"/>
              <a:t>g_id</a:t>
            </a:r>
            <a:r>
              <a:rPr lang="en-US" dirty="0"/>
              <a:t>', '&amp;</a:t>
            </a:r>
            <a:r>
              <a:rPr lang="en-US" dirty="0" err="1"/>
              <a:t>g_name</a:t>
            </a:r>
            <a:r>
              <a:rPr lang="en-US" dirty="0"/>
              <a:t>', '&amp;</a:t>
            </a:r>
            <a:r>
              <a:rPr lang="en-US" dirty="0" err="1"/>
              <a:t>g_adddress</a:t>
            </a:r>
            <a:r>
              <a:rPr lang="en-US" dirty="0"/>
              <a:t>', '&amp;</a:t>
            </a:r>
            <a:r>
              <a:rPr lang="en-US" dirty="0" err="1"/>
              <a:t>g_occupation</a:t>
            </a:r>
            <a:r>
              <a:rPr lang="en-US" dirty="0"/>
              <a:t>', '&amp;</a:t>
            </a:r>
            <a:r>
              <a:rPr lang="en-US" dirty="0" err="1"/>
              <a:t>g_phone</a:t>
            </a:r>
            <a:r>
              <a:rPr lang="en-US" dirty="0"/>
              <a:t>');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DBMS_OUTPUT.put_line</a:t>
            </a:r>
            <a:r>
              <a:rPr lang="en-US" dirty="0"/>
              <a:t>('The guardian is successfully registered.');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END;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502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96DBA-ED40-461E-BB8F-3D12BD30A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Guardian Register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0F69AD-AC58-45B1-82FC-9030D43353D1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t="26667" r="51154" b="46667"/>
          <a:stretch/>
        </p:blipFill>
        <p:spPr bwMode="auto">
          <a:xfrm>
            <a:off x="1629522" y="2359140"/>
            <a:ext cx="8932956" cy="27431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79641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AC1E-52D2-438F-AFA8-EE765FB6E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Guardian Register(Output)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C5AB03-7EED-48F5-94E8-71DA41DB1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10647B-7154-4314-BA3A-AD45C7E05B50}"/>
              </a:ext>
            </a:extLst>
          </p:cNvPr>
          <p:cNvPicPr/>
          <p:nvPr/>
        </p:nvPicPr>
        <p:blipFill rotWithShape="1">
          <a:blip r:embed="rId2"/>
          <a:srcRect l="183" t="45910" r="43847" b="11098"/>
          <a:stretch/>
        </p:blipFill>
        <p:spPr bwMode="auto">
          <a:xfrm>
            <a:off x="685800" y="2194559"/>
            <a:ext cx="10919298" cy="40241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38981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B70F8-A70C-4556-AAEF-03D6180A4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34600" cy="109978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 PROCEDURE TO REGISTER A STUDENT INTO THE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78696-9F51-4718-9921-9C7C866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127" y="1847461"/>
            <a:ext cx="6951305" cy="4292082"/>
          </a:xfrm>
        </p:spPr>
        <p:txBody>
          <a:bodyPr>
            <a:normAutofit fontScale="77500" lnSpcReduction="20000"/>
          </a:bodyPr>
          <a:lstStyle/>
          <a:p>
            <a:pPr marL="0" lvl="0" indent="0">
              <a:buNone/>
            </a:pPr>
            <a:r>
              <a:rPr lang="en-MY" dirty="0"/>
              <a:t>CREATE OR REPLACE PROCEDURE </a:t>
            </a:r>
            <a:r>
              <a:rPr lang="en-MY" dirty="0" err="1"/>
              <a:t>Addnewstudent</a:t>
            </a:r>
            <a:endParaRPr lang="en-US" dirty="0"/>
          </a:p>
          <a:p>
            <a:pPr marL="0" lvl="0" indent="0">
              <a:buNone/>
            </a:pPr>
            <a:r>
              <a:rPr lang="en-MY" dirty="0"/>
              <a:t>(</a:t>
            </a:r>
            <a:r>
              <a:rPr lang="en-MY" dirty="0" err="1"/>
              <a:t>s_id</a:t>
            </a:r>
            <a:r>
              <a:rPr lang="en-MY" dirty="0"/>
              <a:t> </a:t>
            </a:r>
            <a:r>
              <a:rPr lang="en-MY" dirty="0" err="1"/>
              <a:t>student.sid%TYPE</a:t>
            </a:r>
            <a:r>
              <a:rPr lang="en-MY" dirty="0"/>
              <a:t>,</a:t>
            </a:r>
            <a:endParaRPr lang="en-US" dirty="0"/>
          </a:p>
          <a:p>
            <a:pPr marL="0" lvl="0" indent="0">
              <a:buNone/>
            </a:pPr>
            <a:r>
              <a:rPr lang="en-MY" dirty="0" err="1"/>
              <a:t>s_name</a:t>
            </a:r>
            <a:r>
              <a:rPr lang="en-MY" dirty="0"/>
              <a:t> student. </a:t>
            </a:r>
            <a:r>
              <a:rPr lang="en-MY" dirty="0" err="1"/>
              <a:t>sname%TYPE</a:t>
            </a:r>
            <a:r>
              <a:rPr lang="en-MY" dirty="0"/>
              <a:t>,</a:t>
            </a:r>
            <a:endParaRPr lang="en-US" dirty="0"/>
          </a:p>
          <a:p>
            <a:pPr marL="0" lvl="0" indent="0">
              <a:buNone/>
            </a:pPr>
            <a:r>
              <a:rPr lang="en-MY" dirty="0" err="1"/>
              <a:t>s_dob</a:t>
            </a:r>
            <a:r>
              <a:rPr lang="en-MY" dirty="0"/>
              <a:t> student. </a:t>
            </a:r>
            <a:r>
              <a:rPr lang="en-MY" dirty="0" err="1"/>
              <a:t>sdob%TYPE</a:t>
            </a:r>
            <a:r>
              <a:rPr lang="en-MY" dirty="0"/>
              <a:t>,</a:t>
            </a:r>
            <a:endParaRPr lang="en-US" dirty="0"/>
          </a:p>
          <a:p>
            <a:pPr marL="0" lvl="0" indent="0">
              <a:buNone/>
            </a:pPr>
            <a:r>
              <a:rPr lang="en-MY" dirty="0" err="1"/>
              <a:t>s_gender</a:t>
            </a:r>
            <a:r>
              <a:rPr lang="en-MY" dirty="0"/>
              <a:t> student. </a:t>
            </a:r>
            <a:r>
              <a:rPr lang="en-MY" dirty="0" err="1"/>
              <a:t>sgender%TYPE</a:t>
            </a:r>
            <a:r>
              <a:rPr lang="en-MY" dirty="0"/>
              <a:t>,</a:t>
            </a:r>
            <a:endParaRPr lang="en-US" dirty="0"/>
          </a:p>
          <a:p>
            <a:pPr marL="0" lvl="0" indent="0">
              <a:buNone/>
            </a:pPr>
            <a:r>
              <a:rPr lang="en-MY" dirty="0" err="1"/>
              <a:t>g_id</a:t>
            </a:r>
            <a:r>
              <a:rPr lang="en-MY" dirty="0"/>
              <a:t> student. </a:t>
            </a:r>
            <a:r>
              <a:rPr lang="en-MY" dirty="0" err="1"/>
              <a:t>gid</a:t>
            </a:r>
            <a:r>
              <a:rPr lang="en-MY" dirty="0"/>
              <a:t> %TYPE</a:t>
            </a:r>
            <a:endParaRPr lang="en-US" dirty="0"/>
          </a:p>
          <a:p>
            <a:pPr marL="0" lvl="0" indent="0">
              <a:buNone/>
            </a:pPr>
            <a:r>
              <a:rPr lang="en-MY" dirty="0"/>
              <a:t>)</a:t>
            </a:r>
            <a:endParaRPr lang="en-US" dirty="0"/>
          </a:p>
          <a:p>
            <a:pPr marL="0" lvl="0" indent="0">
              <a:buNone/>
            </a:pPr>
            <a:r>
              <a:rPr lang="en-MY" dirty="0"/>
              <a:t>AS</a:t>
            </a:r>
            <a:endParaRPr lang="en-US" dirty="0"/>
          </a:p>
          <a:p>
            <a:pPr marL="0" lvl="0" indent="0">
              <a:buNone/>
            </a:pPr>
            <a:r>
              <a:rPr lang="en-MY" dirty="0"/>
              <a:t>BEGIN</a:t>
            </a:r>
            <a:endParaRPr lang="en-US" dirty="0"/>
          </a:p>
          <a:p>
            <a:pPr marL="0" lvl="0" indent="0">
              <a:buNone/>
            </a:pPr>
            <a:r>
              <a:rPr lang="en-MY" dirty="0"/>
              <a:t>INSERT INTO student (</a:t>
            </a:r>
            <a:r>
              <a:rPr lang="en-MY" dirty="0" err="1"/>
              <a:t>sid</a:t>
            </a:r>
            <a:r>
              <a:rPr lang="en-MY" dirty="0"/>
              <a:t>, </a:t>
            </a:r>
            <a:r>
              <a:rPr lang="en-MY" dirty="0" err="1"/>
              <a:t>sname</a:t>
            </a:r>
            <a:r>
              <a:rPr lang="en-MY" dirty="0"/>
              <a:t>, </a:t>
            </a:r>
            <a:r>
              <a:rPr lang="en-MY" dirty="0" err="1"/>
              <a:t>sdob</a:t>
            </a:r>
            <a:r>
              <a:rPr lang="en-MY" dirty="0"/>
              <a:t>, </a:t>
            </a:r>
            <a:r>
              <a:rPr lang="en-MY" dirty="0" err="1"/>
              <a:t>sgender</a:t>
            </a:r>
            <a:r>
              <a:rPr lang="en-MY" dirty="0"/>
              <a:t>, </a:t>
            </a:r>
            <a:r>
              <a:rPr lang="en-MY" dirty="0" err="1"/>
              <a:t>gid</a:t>
            </a:r>
            <a:r>
              <a:rPr lang="en-MY" dirty="0"/>
              <a:t>)</a:t>
            </a:r>
            <a:endParaRPr lang="en-US" dirty="0"/>
          </a:p>
          <a:p>
            <a:pPr marL="0" lvl="0" indent="0">
              <a:buNone/>
            </a:pPr>
            <a:r>
              <a:rPr lang="en-MY" dirty="0"/>
              <a:t>VALUES (</a:t>
            </a:r>
            <a:r>
              <a:rPr lang="en-MY" dirty="0" err="1"/>
              <a:t>s_id</a:t>
            </a:r>
            <a:r>
              <a:rPr lang="en-MY" dirty="0"/>
              <a:t>, </a:t>
            </a:r>
            <a:r>
              <a:rPr lang="en-MY" dirty="0" err="1"/>
              <a:t>s_name</a:t>
            </a:r>
            <a:r>
              <a:rPr lang="en-MY" dirty="0"/>
              <a:t>, </a:t>
            </a:r>
            <a:r>
              <a:rPr lang="en-MY" dirty="0" err="1"/>
              <a:t>s_dob</a:t>
            </a:r>
            <a:r>
              <a:rPr lang="en-MY" dirty="0"/>
              <a:t>, </a:t>
            </a:r>
            <a:r>
              <a:rPr lang="en-MY" dirty="0" err="1"/>
              <a:t>s_gender</a:t>
            </a:r>
            <a:r>
              <a:rPr lang="en-MY" dirty="0"/>
              <a:t>, </a:t>
            </a:r>
            <a:r>
              <a:rPr lang="en-MY" dirty="0" err="1"/>
              <a:t>g_id</a:t>
            </a:r>
            <a:r>
              <a:rPr lang="en-MY" dirty="0"/>
              <a:t>);</a:t>
            </a:r>
            <a:endParaRPr lang="en-US" dirty="0"/>
          </a:p>
          <a:p>
            <a:pPr marL="0" lvl="0" indent="0">
              <a:buNone/>
            </a:pPr>
            <a:r>
              <a:rPr lang="en-MY" dirty="0"/>
              <a:t>END </a:t>
            </a:r>
            <a:r>
              <a:rPr lang="en-MY" dirty="0" err="1"/>
              <a:t>Addnewstudent</a:t>
            </a:r>
            <a:r>
              <a:rPr lang="en-MY" dirty="0"/>
              <a:t>;</a:t>
            </a:r>
            <a:endParaRPr lang="en-US" dirty="0"/>
          </a:p>
          <a:p>
            <a:pPr marL="0" lvl="0" indent="0">
              <a:buNone/>
            </a:pPr>
            <a:r>
              <a:rPr lang="en-MY" dirty="0"/>
              <a:t>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E9B938-10C7-4235-97B0-22FF00F45FF0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3312" t="18803" r="51817" b="46629"/>
          <a:stretch/>
        </p:blipFill>
        <p:spPr bwMode="auto">
          <a:xfrm>
            <a:off x="6335485" y="1847461"/>
            <a:ext cx="5001209" cy="30324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96660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DBC24-8152-4811-9910-9A9200FD6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ANONYMOUS BLOCK TO REGISTER STUDENT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CCA07-E1AE-486A-A3C9-7520C3A1C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ACCEPT </a:t>
            </a:r>
            <a:r>
              <a:rPr lang="en-US" dirty="0" err="1"/>
              <a:t>s_id</a:t>
            </a:r>
            <a:r>
              <a:rPr lang="en-US" dirty="0"/>
              <a:t> PROMPT 'Enter the student ID: '</a:t>
            </a:r>
          </a:p>
          <a:p>
            <a:pPr marL="0" indent="0">
              <a:buNone/>
            </a:pPr>
            <a:r>
              <a:rPr lang="en-US" dirty="0"/>
              <a:t>ACCEPT </a:t>
            </a:r>
            <a:r>
              <a:rPr lang="en-US" dirty="0" err="1"/>
              <a:t>s_name</a:t>
            </a:r>
            <a:r>
              <a:rPr lang="en-US" dirty="0"/>
              <a:t> PROMPT 'Enter the student name: '</a:t>
            </a:r>
          </a:p>
          <a:p>
            <a:pPr marL="0" indent="0">
              <a:buNone/>
            </a:pPr>
            <a:r>
              <a:rPr lang="en-US" dirty="0"/>
              <a:t>ACCEPT </a:t>
            </a:r>
            <a:r>
              <a:rPr lang="en-US" dirty="0" err="1"/>
              <a:t>s_dob</a:t>
            </a:r>
            <a:r>
              <a:rPr lang="en-US" dirty="0"/>
              <a:t> PROMPT 'Enter the student date of birth: '</a:t>
            </a:r>
          </a:p>
          <a:p>
            <a:pPr marL="0" indent="0">
              <a:buNone/>
            </a:pPr>
            <a:r>
              <a:rPr lang="en-US" dirty="0"/>
              <a:t>ACCEPT </a:t>
            </a:r>
            <a:r>
              <a:rPr lang="en-US" dirty="0" err="1"/>
              <a:t>s_gender</a:t>
            </a:r>
            <a:r>
              <a:rPr lang="en-US" dirty="0"/>
              <a:t> PROMPT 'Enter the student gender: '</a:t>
            </a:r>
          </a:p>
          <a:p>
            <a:pPr marL="0" indent="0">
              <a:buNone/>
            </a:pPr>
            <a:r>
              <a:rPr lang="en-US" dirty="0"/>
              <a:t>ACCEPT </a:t>
            </a:r>
            <a:r>
              <a:rPr lang="en-US" dirty="0" err="1"/>
              <a:t>g_id</a:t>
            </a:r>
            <a:r>
              <a:rPr lang="en-US" dirty="0"/>
              <a:t> PROMPT 'Enter the student guardian ID: '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dirty="0"/>
              <a:t>BEGIN</a:t>
            </a:r>
          </a:p>
          <a:p>
            <a:pPr marL="0" indent="0">
              <a:buNone/>
            </a:pPr>
            <a:r>
              <a:rPr lang="en-US" dirty="0" err="1"/>
              <a:t>Addnewstudent</a:t>
            </a:r>
            <a:r>
              <a:rPr lang="en-US" dirty="0"/>
              <a:t>('&amp;</a:t>
            </a:r>
            <a:r>
              <a:rPr lang="en-US" dirty="0" err="1"/>
              <a:t>s_id</a:t>
            </a:r>
            <a:r>
              <a:rPr lang="en-US" dirty="0"/>
              <a:t>', '&amp;</a:t>
            </a:r>
            <a:r>
              <a:rPr lang="en-US" dirty="0" err="1"/>
              <a:t>s_name</a:t>
            </a:r>
            <a:r>
              <a:rPr lang="en-US" dirty="0"/>
              <a:t>', '&amp;</a:t>
            </a:r>
            <a:r>
              <a:rPr lang="en-US" dirty="0" err="1"/>
              <a:t>s_dob</a:t>
            </a:r>
            <a:r>
              <a:rPr lang="en-US" dirty="0"/>
              <a:t>', '&amp;</a:t>
            </a:r>
            <a:r>
              <a:rPr lang="en-US" dirty="0" err="1"/>
              <a:t>s_gender</a:t>
            </a:r>
            <a:r>
              <a:rPr lang="en-US" dirty="0"/>
              <a:t>', '&amp;</a:t>
            </a:r>
            <a:r>
              <a:rPr lang="en-US" dirty="0" err="1"/>
              <a:t>g_id</a:t>
            </a:r>
            <a:r>
              <a:rPr lang="en-US" dirty="0"/>
              <a:t>');</a:t>
            </a:r>
          </a:p>
          <a:p>
            <a:pPr marL="0" indent="0">
              <a:buNone/>
            </a:pPr>
            <a:r>
              <a:rPr lang="en-US" dirty="0" err="1"/>
              <a:t>DBMS_OUTPUT.put_line</a:t>
            </a:r>
            <a:r>
              <a:rPr lang="en-US" dirty="0"/>
              <a:t>('The student is successfully registered.');</a:t>
            </a:r>
          </a:p>
          <a:p>
            <a:pPr marL="0" indent="0">
              <a:buNone/>
            </a:pPr>
            <a:r>
              <a:rPr lang="en-US" dirty="0"/>
              <a:t>END;</a:t>
            </a:r>
          </a:p>
          <a:p>
            <a:pPr marL="0" indent="0">
              <a:buNone/>
            </a:pPr>
            <a:r>
              <a:rPr lang="en-US" dirty="0"/>
              <a:t>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4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95C2D-2EBC-4FD2-8189-D5CBCED95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Register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B40F2E-7EBC-4BD0-ACBF-49BABCDF6497}"/>
              </a:ext>
            </a:extLst>
          </p:cNvPr>
          <p:cNvPicPr/>
          <p:nvPr/>
        </p:nvPicPr>
        <p:blipFill rotWithShape="1">
          <a:blip r:embed="rId2"/>
          <a:srcRect l="3312" t="54701" r="53098" b="25166"/>
          <a:stretch/>
        </p:blipFill>
        <p:spPr bwMode="auto">
          <a:xfrm>
            <a:off x="1805796" y="2239107"/>
            <a:ext cx="7636783" cy="28357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3598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23E0B-DECC-43A6-8149-85F8BC390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2.0	Introduction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BA9F2-13AC-4FC8-9672-01AA31B0C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are going to start working on a project to automate the operation of student. We are calling the system as student database management system. Currently all the operation  is done manually from </a:t>
            </a:r>
            <a:r>
              <a:rPr lang="en-US" dirty="0" err="1"/>
              <a:t>Guardian,Student,Class</a:t>
            </a:r>
            <a:r>
              <a:rPr lang="en-US" dirty="0"/>
              <a:t> </a:t>
            </a:r>
            <a:r>
              <a:rPr lang="en-US" dirty="0" err="1"/>
              <a:t>Rec,teacher</a:t>
            </a:r>
            <a:r>
              <a:rPr lang="en-US" dirty="0"/>
              <a:t> and term record checking and assigning work . So we are trying to make it easier for people to entry for then people that will help them easily entry and arrange the work.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679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329B6-0A80-494D-A43C-98CC436B1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Student Register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14E678-7B11-4DD3-A54A-693514D59730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-428" t="11206" r="57586" b="44160"/>
          <a:stretch/>
        </p:blipFill>
        <p:spPr bwMode="auto">
          <a:xfrm>
            <a:off x="1511559" y="2024743"/>
            <a:ext cx="7867798" cy="43948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89537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870F4-5C77-4155-9064-27B97A966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dirty="0"/>
              <a:t>A procedure that retrieves the detail of the current term record and guardian details of a student. Call the function from anonymous block to allow the user to enter the student id.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C8F5C-A7E2-44BA-A361-93B8D2F9E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2837"/>
            <a:ext cx="10078616" cy="479003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/>
              <a:t>CREATE OR REPLACE PROCEDURE </a:t>
            </a:r>
            <a:r>
              <a:rPr lang="en-US" dirty="0" err="1"/>
              <a:t>record_details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(</a:t>
            </a:r>
            <a:r>
              <a:rPr lang="en-US" dirty="0" err="1"/>
              <a:t>stud_id</a:t>
            </a:r>
            <a:r>
              <a:rPr lang="en-US" dirty="0"/>
              <a:t>			</a:t>
            </a:r>
            <a:r>
              <a:rPr lang="en-US" dirty="0" err="1"/>
              <a:t>term_rec.SID%TYPE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 err="1"/>
              <a:t>term_id</a:t>
            </a:r>
            <a:r>
              <a:rPr lang="en-US" dirty="0"/>
              <a:t>			OUT	</a:t>
            </a:r>
            <a:r>
              <a:rPr lang="en-US" dirty="0" err="1"/>
              <a:t>term_rec.TERMID%TYPE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 err="1"/>
              <a:t>st_date</a:t>
            </a:r>
            <a:r>
              <a:rPr lang="en-US" dirty="0"/>
              <a:t>			OUT	</a:t>
            </a:r>
            <a:r>
              <a:rPr lang="en-US" dirty="0" err="1"/>
              <a:t>term_rec.Start_Date%TYPE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 err="1"/>
              <a:t>fin_date</a:t>
            </a:r>
            <a:r>
              <a:rPr lang="en-US" dirty="0"/>
              <a:t>		OUT	</a:t>
            </a:r>
            <a:r>
              <a:rPr lang="en-US" dirty="0" err="1"/>
              <a:t>term_rec.Finish_Date%TYPE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 err="1"/>
              <a:t>class_id</a:t>
            </a:r>
            <a:r>
              <a:rPr lang="en-US" dirty="0"/>
              <a:t>		OUT	</a:t>
            </a:r>
            <a:r>
              <a:rPr lang="en-US" dirty="0" err="1"/>
              <a:t>term_rec.CID%TYPE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 err="1"/>
              <a:t>teacher_id</a:t>
            </a:r>
            <a:r>
              <a:rPr lang="en-US" dirty="0"/>
              <a:t>		OUT	</a:t>
            </a:r>
            <a:r>
              <a:rPr lang="en-US" dirty="0" err="1"/>
              <a:t>term_rec.TID%TYPE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 err="1"/>
              <a:t>guardian_id</a:t>
            </a:r>
            <a:r>
              <a:rPr lang="en-US" dirty="0"/>
              <a:t>		OUT	</a:t>
            </a:r>
            <a:r>
              <a:rPr lang="en-US" dirty="0" err="1"/>
              <a:t>guardian.GID%TYPE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 err="1"/>
              <a:t>guardian_name</a:t>
            </a:r>
            <a:r>
              <a:rPr lang="en-US" dirty="0"/>
              <a:t>		OUT	</a:t>
            </a:r>
            <a:r>
              <a:rPr lang="en-US" dirty="0" err="1"/>
              <a:t>guardian.GName%TYPE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 err="1"/>
              <a:t>guardian_address</a:t>
            </a:r>
            <a:r>
              <a:rPr lang="en-US" dirty="0"/>
              <a:t>	OUT	</a:t>
            </a:r>
            <a:r>
              <a:rPr lang="en-US" dirty="0" err="1"/>
              <a:t>guardian.GAddress%TYPE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 err="1"/>
              <a:t>guardian_occupation</a:t>
            </a:r>
            <a:r>
              <a:rPr lang="en-US" dirty="0"/>
              <a:t>	OUT	</a:t>
            </a:r>
            <a:r>
              <a:rPr lang="en-US" dirty="0" err="1"/>
              <a:t>guardian.GOccupation%TYPE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 err="1"/>
              <a:t>guardian_phone</a:t>
            </a:r>
            <a:r>
              <a:rPr lang="en-US" dirty="0"/>
              <a:t>		OUT	</a:t>
            </a:r>
            <a:r>
              <a:rPr lang="en-US" dirty="0" err="1"/>
              <a:t>guardian.GPhone%TYPE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AS</a:t>
            </a:r>
          </a:p>
          <a:p>
            <a:pPr marL="0" indent="0">
              <a:buNone/>
            </a:pPr>
            <a:r>
              <a:rPr lang="en-US" dirty="0"/>
              <a:t>BEGIN</a:t>
            </a:r>
          </a:p>
          <a:p>
            <a:pPr marL="0" indent="0">
              <a:buNone/>
            </a:pPr>
            <a:r>
              <a:rPr lang="en-US" dirty="0"/>
              <a:t>SELECT TERMID, </a:t>
            </a:r>
            <a:r>
              <a:rPr lang="en-US" dirty="0" err="1"/>
              <a:t>Start_Date</a:t>
            </a:r>
            <a:r>
              <a:rPr lang="en-US" dirty="0"/>
              <a:t>, </a:t>
            </a:r>
            <a:r>
              <a:rPr lang="en-US" dirty="0" err="1"/>
              <a:t>Finish_Date</a:t>
            </a:r>
            <a:r>
              <a:rPr lang="en-US" dirty="0"/>
              <a:t>, CID, TID</a:t>
            </a:r>
          </a:p>
          <a:p>
            <a:pPr marL="0" indent="0">
              <a:buNone/>
            </a:pPr>
            <a:r>
              <a:rPr lang="en-US" dirty="0"/>
              <a:t>INTO </a:t>
            </a:r>
            <a:r>
              <a:rPr lang="en-US" dirty="0" err="1"/>
              <a:t>term_id</a:t>
            </a:r>
            <a:r>
              <a:rPr lang="en-US" dirty="0"/>
              <a:t>, </a:t>
            </a:r>
            <a:r>
              <a:rPr lang="en-US" dirty="0" err="1"/>
              <a:t>st_date</a:t>
            </a:r>
            <a:r>
              <a:rPr lang="en-US" dirty="0"/>
              <a:t>, </a:t>
            </a:r>
            <a:r>
              <a:rPr lang="en-US" dirty="0" err="1"/>
              <a:t>fin_date</a:t>
            </a:r>
            <a:r>
              <a:rPr lang="en-US" dirty="0"/>
              <a:t>, </a:t>
            </a:r>
            <a:r>
              <a:rPr lang="en-US" dirty="0" err="1"/>
              <a:t>class_id</a:t>
            </a:r>
            <a:r>
              <a:rPr lang="en-US" dirty="0"/>
              <a:t>, </a:t>
            </a:r>
            <a:r>
              <a:rPr lang="en-US" dirty="0" err="1"/>
              <a:t>teacher_id</a:t>
            </a:r>
            <a:r>
              <a:rPr lang="en-US" dirty="0"/>
              <a:t> FROM </a:t>
            </a:r>
            <a:r>
              <a:rPr lang="en-US" dirty="0" err="1"/>
              <a:t>term_rec</a:t>
            </a:r>
            <a:r>
              <a:rPr lang="en-US" dirty="0"/>
              <a:t>  JOIN student  USING (</a:t>
            </a:r>
            <a:r>
              <a:rPr lang="en-US" dirty="0" err="1"/>
              <a:t>sid</a:t>
            </a:r>
            <a:r>
              <a:rPr lang="en-US" dirty="0"/>
              <a:t>) WHERE </a:t>
            </a:r>
            <a:r>
              <a:rPr lang="en-US" dirty="0" err="1"/>
              <a:t>sid</a:t>
            </a:r>
            <a:r>
              <a:rPr lang="en-US" dirty="0"/>
              <a:t> = </a:t>
            </a:r>
            <a:r>
              <a:rPr lang="en-US" dirty="0" err="1"/>
              <a:t>stud_id</a:t>
            </a:r>
            <a:r>
              <a:rPr lang="en-US" dirty="0"/>
              <a:t>;  SELECT GID, </a:t>
            </a:r>
            <a:r>
              <a:rPr lang="en-US" dirty="0" err="1"/>
              <a:t>GName</a:t>
            </a:r>
            <a:r>
              <a:rPr lang="en-US" dirty="0"/>
              <a:t>, </a:t>
            </a:r>
            <a:r>
              <a:rPr lang="en-US" dirty="0" err="1"/>
              <a:t>GAddress</a:t>
            </a:r>
            <a:r>
              <a:rPr lang="en-US" dirty="0"/>
              <a:t>, </a:t>
            </a:r>
            <a:r>
              <a:rPr lang="en-US" dirty="0" err="1"/>
              <a:t>GOccupation</a:t>
            </a:r>
            <a:r>
              <a:rPr lang="en-US" dirty="0"/>
              <a:t>, </a:t>
            </a:r>
            <a:r>
              <a:rPr lang="en-US" dirty="0" err="1"/>
              <a:t>GPhone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INTO </a:t>
            </a:r>
            <a:r>
              <a:rPr lang="en-US" dirty="0" err="1"/>
              <a:t>guardian_id</a:t>
            </a:r>
            <a:r>
              <a:rPr lang="en-US" dirty="0"/>
              <a:t>, </a:t>
            </a:r>
            <a:r>
              <a:rPr lang="en-US" dirty="0" err="1"/>
              <a:t>guardian_name</a:t>
            </a:r>
            <a:r>
              <a:rPr lang="en-US" dirty="0"/>
              <a:t>, </a:t>
            </a:r>
            <a:r>
              <a:rPr lang="en-US" dirty="0" err="1"/>
              <a:t>guardian_address</a:t>
            </a:r>
            <a:r>
              <a:rPr lang="en-US" dirty="0"/>
              <a:t>, </a:t>
            </a:r>
            <a:r>
              <a:rPr lang="en-US" dirty="0" err="1"/>
              <a:t>guardian_occupation</a:t>
            </a:r>
            <a:r>
              <a:rPr lang="en-US" dirty="0"/>
              <a:t>, </a:t>
            </a:r>
            <a:r>
              <a:rPr lang="en-US" dirty="0" err="1"/>
              <a:t>guardian_phone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FROM guardian  JOIN student </a:t>
            </a:r>
          </a:p>
          <a:p>
            <a:pPr marL="0" indent="0">
              <a:buNone/>
            </a:pPr>
            <a:r>
              <a:rPr lang="en-US" dirty="0"/>
              <a:t>USING (</a:t>
            </a:r>
            <a:r>
              <a:rPr lang="en-US" dirty="0" err="1"/>
              <a:t>gid</a:t>
            </a:r>
            <a:r>
              <a:rPr lang="en-US" dirty="0"/>
              <a:t>) WHERE </a:t>
            </a:r>
            <a:r>
              <a:rPr lang="en-US" dirty="0" err="1"/>
              <a:t>sid</a:t>
            </a:r>
            <a:r>
              <a:rPr lang="en-US" dirty="0"/>
              <a:t> = </a:t>
            </a:r>
            <a:r>
              <a:rPr lang="en-US" dirty="0" err="1"/>
              <a:t>stud_id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END;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790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0E6AE-4F3A-4D70-8A1E-BCBA3066E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Retrive</a:t>
            </a:r>
            <a:r>
              <a:rPr lang="en-US" dirty="0"/>
              <a:t> the details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DB757F-7AD0-4AE2-86AB-C0DB24CE8AE5}"/>
              </a:ext>
            </a:extLst>
          </p:cNvPr>
          <p:cNvPicPr/>
          <p:nvPr/>
        </p:nvPicPr>
        <p:blipFill rotWithShape="1">
          <a:blip r:embed="rId2"/>
          <a:srcRect l="-428" t="19753" r="33654" b="43400"/>
          <a:stretch/>
        </p:blipFill>
        <p:spPr bwMode="auto">
          <a:xfrm>
            <a:off x="1284051" y="2198686"/>
            <a:ext cx="9036995" cy="42021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352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8D527-01CC-4012-962A-453755EEC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00" b="1" dirty="0"/>
              <a:t>A function that calculates the total number of students managed by each teacher. If the teacher has managed more than 3 (three) student, display the status as ‘FULL: TEACHER STUDENT RATIO IS MAXIMUM</a:t>
            </a:r>
            <a:r>
              <a:rPr lang="en-US" sz="2400" dirty="0"/>
              <a:t>’.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B0B5AF-14F5-4918-8493-6AB1E6EBB88E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-1" t="53357" r="58731" b="8169"/>
          <a:stretch/>
        </p:blipFill>
        <p:spPr bwMode="auto">
          <a:xfrm>
            <a:off x="2155371" y="1968759"/>
            <a:ext cx="7714358" cy="40114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90742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6E416-3155-401C-9220-43FCD9786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dirty="0"/>
              <a:t>A FUNCTION THAT DETERMINES THE REGISTRATION FEE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98A26-A04C-4F9D-A6FF-868BF07DB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64429" cy="1085526"/>
          </a:xfrm>
        </p:spPr>
        <p:txBody>
          <a:bodyPr/>
          <a:lstStyle/>
          <a:p>
            <a:r>
              <a:rPr lang="en-US" dirty="0"/>
              <a:t>If 1 student =450 </a:t>
            </a:r>
          </a:p>
          <a:p>
            <a:r>
              <a:rPr lang="en-US" dirty="0"/>
              <a:t>More than 2=400 per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9C5370-FC1E-4676-B570-981329928176}"/>
              </a:ext>
            </a:extLst>
          </p:cNvPr>
          <p:cNvPicPr/>
          <p:nvPr/>
        </p:nvPicPr>
        <p:blipFill rotWithShape="1">
          <a:blip r:embed="rId2"/>
          <a:srcRect l="-128" t="50826" r="60897" b="8604"/>
          <a:stretch/>
        </p:blipFill>
        <p:spPr bwMode="auto">
          <a:xfrm>
            <a:off x="4427621" y="1302881"/>
            <a:ext cx="7080069" cy="53024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08416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4D95D-784D-4675-A15F-47A48A5A6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715" y="3089283"/>
            <a:ext cx="3451698" cy="1288163"/>
          </a:xfrm>
        </p:spPr>
        <p:txBody>
          <a:bodyPr/>
          <a:lstStyle/>
          <a:p>
            <a:r>
              <a:rPr lang="en-US" b="1"/>
              <a:t>Thank You!!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03879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19699-CD0B-48AA-B4E5-17B5A261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diagram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F184F2-491D-43A4-A9C3-A8F815F4867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991" y="1778971"/>
            <a:ext cx="786601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408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EE9BC-C7EE-4B4B-9CCF-648DDC0C9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3.0 DATA DICTIONARY FOR ER DIAGRAM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46CD48B-ED5A-426C-82AA-4E90E26E26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8178004"/>
              </p:ext>
            </p:extLst>
          </p:nvPr>
        </p:nvGraphicFramePr>
        <p:xfrm>
          <a:off x="1164935" y="2420242"/>
          <a:ext cx="5422476" cy="13255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55329">
                  <a:extLst>
                    <a:ext uri="{9D8B030D-6E8A-4147-A177-3AD203B41FA5}">
                      <a16:colId xmlns:a16="http://schemas.microsoft.com/office/drawing/2014/main" val="62284144"/>
                    </a:ext>
                  </a:extLst>
                </a:gridCol>
                <a:gridCol w="1355329">
                  <a:extLst>
                    <a:ext uri="{9D8B030D-6E8A-4147-A177-3AD203B41FA5}">
                      <a16:colId xmlns:a16="http://schemas.microsoft.com/office/drawing/2014/main" val="4158857055"/>
                    </a:ext>
                  </a:extLst>
                </a:gridCol>
                <a:gridCol w="1355909">
                  <a:extLst>
                    <a:ext uri="{9D8B030D-6E8A-4147-A177-3AD203B41FA5}">
                      <a16:colId xmlns:a16="http://schemas.microsoft.com/office/drawing/2014/main" val="2848798093"/>
                    </a:ext>
                  </a:extLst>
                </a:gridCol>
                <a:gridCol w="1355909">
                  <a:extLst>
                    <a:ext uri="{9D8B030D-6E8A-4147-A177-3AD203B41FA5}">
                      <a16:colId xmlns:a16="http://schemas.microsoft.com/office/drawing/2014/main" val="3859588462"/>
                    </a:ext>
                  </a:extLst>
                </a:gridCol>
              </a:tblGrid>
              <a:tr h="24710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Attribute Name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Data Type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Size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3964627"/>
                  </a:ext>
                </a:extLst>
              </a:tr>
              <a:tr h="26961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GID (PK)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Number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26267504"/>
                  </a:ext>
                </a:extLst>
              </a:tr>
              <a:tr h="26961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GADDRESS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Varchar2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3617092"/>
                  </a:ext>
                </a:extLst>
              </a:tr>
              <a:tr h="26961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GOCCUPATION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Varchar2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yes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1182607"/>
                  </a:ext>
                </a:extLst>
              </a:tr>
              <a:tr h="26961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GPHONE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Varchar 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702050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280D741-FCB0-4A57-B3B9-5E544B73CA7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242527" cy="33907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Guardian</a:t>
            </a:r>
          </a:p>
          <a:p>
            <a:endParaRPr lang="en-US" dirty="0"/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B940B597-9E0D-4F64-B6F8-EEEE63D29A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0286525"/>
              </p:ext>
            </p:extLst>
          </p:nvPr>
        </p:nvGraphicFramePr>
        <p:xfrm>
          <a:off x="1388292" y="4722183"/>
          <a:ext cx="4088778" cy="16276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21976">
                  <a:extLst>
                    <a:ext uri="{9D8B030D-6E8A-4147-A177-3AD203B41FA5}">
                      <a16:colId xmlns:a16="http://schemas.microsoft.com/office/drawing/2014/main" val="1084892147"/>
                    </a:ext>
                  </a:extLst>
                </a:gridCol>
                <a:gridCol w="1021976">
                  <a:extLst>
                    <a:ext uri="{9D8B030D-6E8A-4147-A177-3AD203B41FA5}">
                      <a16:colId xmlns:a16="http://schemas.microsoft.com/office/drawing/2014/main" val="1246861805"/>
                    </a:ext>
                  </a:extLst>
                </a:gridCol>
                <a:gridCol w="1022413">
                  <a:extLst>
                    <a:ext uri="{9D8B030D-6E8A-4147-A177-3AD203B41FA5}">
                      <a16:colId xmlns:a16="http://schemas.microsoft.com/office/drawing/2014/main" val="339400610"/>
                    </a:ext>
                  </a:extLst>
                </a:gridCol>
                <a:gridCol w="1022413">
                  <a:extLst>
                    <a:ext uri="{9D8B030D-6E8A-4147-A177-3AD203B41FA5}">
                      <a16:colId xmlns:a16="http://schemas.microsoft.com/office/drawing/2014/main" val="327061325"/>
                    </a:ext>
                  </a:extLst>
                </a:gridCol>
              </a:tblGrid>
              <a:tr h="25107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Attribute Name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Data Type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Size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78000426"/>
                  </a:ext>
                </a:extLst>
              </a:tr>
              <a:tr h="25107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     SID  (PK)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Number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55065"/>
                  </a:ext>
                </a:extLst>
              </a:tr>
              <a:tr h="25107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        </a:t>
                      </a:r>
                      <a:r>
                        <a:rPr lang="en-US" sz="1100" dirty="0" err="1">
                          <a:effectLst/>
                        </a:rPr>
                        <a:t>SName</a:t>
                      </a:r>
                      <a:r>
                        <a:rPr lang="en-US" sz="1100" dirty="0">
                          <a:effectLst/>
                        </a:rPr>
                        <a:t>   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Varchar2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2430267"/>
                  </a:ext>
                </a:extLst>
              </a:tr>
              <a:tr h="25107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       SDOB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Not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74052964"/>
                  </a:ext>
                </a:extLst>
              </a:tr>
              <a:tr h="25107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         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Char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Not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67874"/>
                  </a:ext>
                </a:extLst>
              </a:tr>
              <a:tr h="27395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   GID(FK)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Varchar 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5257182"/>
                  </a:ext>
                </a:extLst>
              </a:tr>
            </a:tbl>
          </a:graphicData>
        </a:graphic>
      </p:graphicFrame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B2504A2-1C09-4AFC-A419-FA065E7BB132}"/>
              </a:ext>
            </a:extLst>
          </p:cNvPr>
          <p:cNvSpPr txBox="1">
            <a:spLocks/>
          </p:cNvSpPr>
          <p:nvPr/>
        </p:nvSpPr>
        <p:spPr>
          <a:xfrm>
            <a:off x="1307841" y="4062867"/>
            <a:ext cx="1242527" cy="3390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Student</a:t>
            </a:r>
          </a:p>
          <a:p>
            <a:endParaRPr lang="en-US" dirty="0"/>
          </a:p>
        </p:txBody>
      </p:sp>
      <p:graphicFrame>
        <p:nvGraphicFramePr>
          <p:cNvPr id="12" name="Content Placeholder 5">
            <a:extLst>
              <a:ext uri="{FF2B5EF4-FFF2-40B4-BE49-F238E27FC236}">
                <a16:creationId xmlns:a16="http://schemas.microsoft.com/office/drawing/2014/main" id="{499B9B52-E920-47AC-9370-AD99F0B2D2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9268025"/>
              </p:ext>
            </p:extLst>
          </p:nvPr>
        </p:nvGraphicFramePr>
        <p:xfrm>
          <a:off x="7447448" y="2297231"/>
          <a:ext cx="3823932" cy="7912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55779">
                  <a:extLst>
                    <a:ext uri="{9D8B030D-6E8A-4147-A177-3AD203B41FA5}">
                      <a16:colId xmlns:a16="http://schemas.microsoft.com/office/drawing/2014/main" val="2597058131"/>
                    </a:ext>
                  </a:extLst>
                </a:gridCol>
                <a:gridCol w="955779">
                  <a:extLst>
                    <a:ext uri="{9D8B030D-6E8A-4147-A177-3AD203B41FA5}">
                      <a16:colId xmlns:a16="http://schemas.microsoft.com/office/drawing/2014/main" val="2254588614"/>
                    </a:ext>
                  </a:extLst>
                </a:gridCol>
                <a:gridCol w="956187">
                  <a:extLst>
                    <a:ext uri="{9D8B030D-6E8A-4147-A177-3AD203B41FA5}">
                      <a16:colId xmlns:a16="http://schemas.microsoft.com/office/drawing/2014/main" val="1037948648"/>
                    </a:ext>
                  </a:extLst>
                </a:gridCol>
                <a:gridCol w="956187">
                  <a:extLst>
                    <a:ext uri="{9D8B030D-6E8A-4147-A177-3AD203B41FA5}">
                      <a16:colId xmlns:a16="http://schemas.microsoft.com/office/drawing/2014/main" val="2618756200"/>
                    </a:ext>
                  </a:extLst>
                </a:gridCol>
              </a:tblGrid>
              <a:tr h="22092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Attribute Name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Data Type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Size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23391704"/>
                  </a:ext>
                </a:extLst>
              </a:tr>
              <a:tr h="22092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CID(PK)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Number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5172265"/>
                  </a:ext>
                </a:extLst>
              </a:tr>
              <a:tr h="22092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CName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Varchar2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not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2206694"/>
                  </a:ext>
                </a:extLst>
              </a:tr>
            </a:tbl>
          </a:graphicData>
        </a:graphic>
      </p:graphicFrame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D7EE09D-B0EA-4D41-9028-4AE9F2ECCEBB}"/>
              </a:ext>
            </a:extLst>
          </p:cNvPr>
          <p:cNvSpPr txBox="1">
            <a:spLocks/>
          </p:cNvSpPr>
          <p:nvPr/>
        </p:nvSpPr>
        <p:spPr>
          <a:xfrm>
            <a:off x="7777065" y="1831263"/>
            <a:ext cx="1242527" cy="3390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Class </a:t>
            </a:r>
          </a:p>
          <a:p>
            <a:endParaRPr lang="en-US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70D419C-F4C2-40A5-BBC8-4F91B2704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405324"/>
              </p:ext>
            </p:extLst>
          </p:nvPr>
        </p:nvGraphicFramePr>
        <p:xfrm>
          <a:off x="7382134" y="3709412"/>
          <a:ext cx="4260916" cy="11862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5001">
                  <a:extLst>
                    <a:ext uri="{9D8B030D-6E8A-4147-A177-3AD203B41FA5}">
                      <a16:colId xmlns:a16="http://schemas.microsoft.com/office/drawing/2014/main" val="4037818644"/>
                    </a:ext>
                  </a:extLst>
                </a:gridCol>
                <a:gridCol w="1065001">
                  <a:extLst>
                    <a:ext uri="{9D8B030D-6E8A-4147-A177-3AD203B41FA5}">
                      <a16:colId xmlns:a16="http://schemas.microsoft.com/office/drawing/2014/main" val="3547667341"/>
                    </a:ext>
                  </a:extLst>
                </a:gridCol>
                <a:gridCol w="1065457">
                  <a:extLst>
                    <a:ext uri="{9D8B030D-6E8A-4147-A177-3AD203B41FA5}">
                      <a16:colId xmlns:a16="http://schemas.microsoft.com/office/drawing/2014/main" val="1642152292"/>
                    </a:ext>
                  </a:extLst>
                </a:gridCol>
                <a:gridCol w="1065457">
                  <a:extLst>
                    <a:ext uri="{9D8B030D-6E8A-4147-A177-3AD203B41FA5}">
                      <a16:colId xmlns:a16="http://schemas.microsoft.com/office/drawing/2014/main" val="3740008689"/>
                    </a:ext>
                  </a:extLst>
                </a:gridCol>
              </a:tblGrid>
              <a:tr h="2091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Attribute Name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Data Type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Size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76092290"/>
                  </a:ext>
                </a:extLst>
              </a:tr>
              <a:tr h="2091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TID (PK)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Number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8559993"/>
                  </a:ext>
                </a:extLst>
              </a:tr>
              <a:tr h="2091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TName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Varchar2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1379081"/>
                  </a:ext>
                </a:extLst>
              </a:tr>
              <a:tr h="2091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TAddress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Varchar2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1250747"/>
                  </a:ext>
                </a:extLst>
              </a:tr>
              <a:tr h="2091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TPhone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Varchar2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not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1514165"/>
                  </a:ext>
                </a:extLst>
              </a:tr>
            </a:tbl>
          </a:graphicData>
        </a:graphic>
      </p:graphicFrame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C840689-A0D2-41A3-8484-65537A3764FB}"/>
              </a:ext>
            </a:extLst>
          </p:cNvPr>
          <p:cNvSpPr txBox="1">
            <a:spLocks/>
          </p:cNvSpPr>
          <p:nvPr/>
        </p:nvSpPr>
        <p:spPr>
          <a:xfrm>
            <a:off x="7382134" y="3357389"/>
            <a:ext cx="1242527" cy="3390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Teacher</a:t>
            </a:r>
          </a:p>
          <a:p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E1B03D3-4E88-4C68-9804-C21270F14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998471"/>
              </p:ext>
            </p:extLst>
          </p:nvPr>
        </p:nvGraphicFramePr>
        <p:xfrm>
          <a:off x="6494106" y="5292724"/>
          <a:ext cx="5148944" cy="13482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6961">
                  <a:extLst>
                    <a:ext uri="{9D8B030D-6E8A-4147-A177-3AD203B41FA5}">
                      <a16:colId xmlns:a16="http://schemas.microsoft.com/office/drawing/2014/main" val="2761608634"/>
                    </a:ext>
                  </a:extLst>
                </a:gridCol>
                <a:gridCol w="1286961">
                  <a:extLst>
                    <a:ext uri="{9D8B030D-6E8A-4147-A177-3AD203B41FA5}">
                      <a16:colId xmlns:a16="http://schemas.microsoft.com/office/drawing/2014/main" val="2985476027"/>
                    </a:ext>
                  </a:extLst>
                </a:gridCol>
                <a:gridCol w="1287511">
                  <a:extLst>
                    <a:ext uri="{9D8B030D-6E8A-4147-A177-3AD203B41FA5}">
                      <a16:colId xmlns:a16="http://schemas.microsoft.com/office/drawing/2014/main" val="1390908848"/>
                    </a:ext>
                  </a:extLst>
                </a:gridCol>
                <a:gridCol w="1287511">
                  <a:extLst>
                    <a:ext uri="{9D8B030D-6E8A-4147-A177-3AD203B41FA5}">
                      <a16:colId xmlns:a16="http://schemas.microsoft.com/office/drawing/2014/main" val="1469566319"/>
                    </a:ext>
                  </a:extLst>
                </a:gridCol>
              </a:tblGrid>
              <a:tr h="32717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Attribute Name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Data Type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Size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7691322"/>
                  </a:ext>
                </a:extLst>
              </a:tr>
              <a:tr h="1663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Termid (PK)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Number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18009366"/>
                  </a:ext>
                </a:extLst>
              </a:tr>
              <a:tr h="1663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Startdate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6679696"/>
                  </a:ext>
                </a:extLst>
              </a:tr>
              <a:tr h="1663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FinishDate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Date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Not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1283426"/>
                  </a:ext>
                </a:extLst>
              </a:tr>
              <a:tr h="1663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CID (FK)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Number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5484537"/>
                  </a:ext>
                </a:extLst>
              </a:tr>
              <a:tr h="1663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SID(FK)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Number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11733309"/>
                  </a:ext>
                </a:extLst>
              </a:tr>
              <a:tr h="1663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TID(FK)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Number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not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8479052"/>
                  </a:ext>
                </a:extLst>
              </a:tr>
            </a:tbl>
          </a:graphicData>
        </a:graphic>
      </p:graphicFrame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1AF0EFC-5F27-4D6F-89C8-9604F16661B5}"/>
              </a:ext>
            </a:extLst>
          </p:cNvPr>
          <p:cNvSpPr txBox="1">
            <a:spLocks/>
          </p:cNvSpPr>
          <p:nvPr/>
        </p:nvSpPr>
        <p:spPr>
          <a:xfrm>
            <a:off x="6714932" y="4854522"/>
            <a:ext cx="1242527" cy="33907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/>
              <a:t>Term_Rec</a:t>
            </a:r>
            <a:r>
              <a:rPr lang="en-US" sz="2000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224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1EC6C-EED0-472F-91C0-27BD0F0A2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Guardian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88CE19C-2107-4961-9CA8-E8CF9D69E7C0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-592" t="52597" r="44337" b="7399"/>
          <a:stretch/>
        </p:blipFill>
        <p:spPr bwMode="auto">
          <a:xfrm>
            <a:off x="1065664" y="2193925"/>
            <a:ext cx="10060671" cy="40243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80588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0098F-6E86-4F8B-BC19-65E9C15C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48D52C-E5EF-4282-BF8F-672139733851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-99" t="13499" r="63312" b="7952"/>
          <a:stretch/>
        </p:blipFill>
        <p:spPr bwMode="auto">
          <a:xfrm>
            <a:off x="2080727" y="1825625"/>
            <a:ext cx="6941975" cy="43513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42879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105AC-D255-449F-AE4A-4074F3AA5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BC653C-BB7F-4D2D-9652-5AF9EB0ADF1A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-888" t="48915" r="80963" b="7770"/>
          <a:stretch/>
        </p:blipFill>
        <p:spPr bwMode="auto">
          <a:xfrm>
            <a:off x="1153699" y="1928262"/>
            <a:ext cx="3558445" cy="43513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20258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55BB6-37A5-44E4-8E91-234B0FBE6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4770D9-E0CD-469C-A2AA-9A5C70629A77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tretch/>
        </p:blipFill>
        <p:spPr bwMode="auto">
          <a:xfrm>
            <a:off x="2518833" y="2193925"/>
            <a:ext cx="7154334" cy="40243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11325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03EA7-E1AF-4B0E-A97B-D4A8103E3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Term_Rec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8AF1D0-E3FD-4200-A52B-1230877C5113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tretch/>
        </p:blipFill>
        <p:spPr bwMode="auto">
          <a:xfrm>
            <a:off x="2518833" y="2193925"/>
            <a:ext cx="7154334" cy="40243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81319928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45</TotalTime>
  <Words>870</Words>
  <Application>Microsoft Office PowerPoint</Application>
  <PresentationFormat>Widescreen</PresentationFormat>
  <Paragraphs>227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Century Gothic</vt:lpstr>
      <vt:lpstr>Vapor Trail</vt:lpstr>
      <vt:lpstr>Database </vt:lpstr>
      <vt:lpstr>2.0 Introduction </vt:lpstr>
      <vt:lpstr>ER diagram</vt:lpstr>
      <vt:lpstr>3.0 DATA DICTIONARY FOR ER DIAGRAM</vt:lpstr>
      <vt:lpstr>Guardian</vt:lpstr>
      <vt:lpstr>Student</vt:lpstr>
      <vt:lpstr>Class</vt:lpstr>
      <vt:lpstr>Teacher</vt:lpstr>
      <vt:lpstr>Term_Rec</vt:lpstr>
      <vt:lpstr>QUERY, ADD, REMOVE, INSERT &amp; MODIFY DATA  </vt:lpstr>
      <vt:lpstr>PowerPoint Presentation</vt:lpstr>
      <vt:lpstr>Find the class with the most students.  </vt:lpstr>
      <vt:lpstr>List the total number of students in every class. </vt:lpstr>
      <vt:lpstr>Procedures: </vt:lpstr>
      <vt:lpstr>Guardian Register</vt:lpstr>
      <vt:lpstr>New Guardian Register(Output)</vt:lpstr>
      <vt:lpstr>A PROCEDURE TO REGISTER A STUDENT INTO THE DATABASE</vt:lpstr>
      <vt:lpstr>ANONYMOUS BLOCK TO REGISTER STUDENT </vt:lpstr>
      <vt:lpstr>Student Register</vt:lpstr>
      <vt:lpstr>New Student Register</vt:lpstr>
      <vt:lpstr>A procedure that retrieves the detail of the current term record and guardian details of a student. Call the function from anonymous block to allow the user to enter the student id.</vt:lpstr>
      <vt:lpstr>Retrive the details  </vt:lpstr>
      <vt:lpstr>A function that calculates the total number of students managed by each teacher. If the teacher has managed more than 3 (three) student, display the status as ‘FULL: TEACHER STUDENT RATIO IS MAXIMUM’.</vt:lpstr>
      <vt:lpstr>A FUNCTION THAT DETERMINES THE REGISTRATION FEE </vt:lpstr>
      <vt:lpstr>Thank You!!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</dc:title>
  <dc:creator>Niyan</dc:creator>
  <cp:lastModifiedBy>Niyan</cp:lastModifiedBy>
  <cp:revision>14</cp:revision>
  <dcterms:created xsi:type="dcterms:W3CDTF">2019-05-08T21:35:11Z</dcterms:created>
  <dcterms:modified xsi:type="dcterms:W3CDTF">2019-05-08T22:20:47Z</dcterms:modified>
</cp:coreProperties>
</file>